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Raleway Heavy" charset="1" panose="00000000000000000000"/>
      <p:regular r:id="rId21"/>
    </p:embeddedFont>
    <p:embeddedFont>
      <p:font typeface="Raleway Bold" charset="1" panose="00000000000000000000"/>
      <p:regular r:id="rId22"/>
    </p:embeddedFont>
    <p:embeddedFont>
      <p:font typeface="Raleway" charset="1" panose="00000000000000000000"/>
      <p:regular r:id="rId23"/>
    </p:embeddedFont>
    <p:embeddedFont>
      <p:font typeface="Montserrat" charset="1" panose="00000500000000000000"/>
      <p:regular r:id="rId24"/>
    </p:embeddedFont>
    <p:embeddedFont>
      <p:font typeface="Canva Sans Bold" charset="1" panose="020B0803030501040103"/>
      <p:regular r:id="rId25"/>
    </p:embeddedFont>
    <p:embeddedFont>
      <p:font typeface="Canva Sans" charset="1" panose="020B05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59168"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Freeform 3" id="3"/>
          <p:cNvSpPr/>
          <p:nvPr/>
        </p:nvSpPr>
        <p:spPr>
          <a:xfrm flipH="false" flipV="false" rot="0">
            <a:off x="6662390" y="-10313690"/>
            <a:ext cx="17179771" cy="17266102"/>
          </a:xfrm>
          <a:custGeom>
            <a:avLst/>
            <a:gdLst/>
            <a:ahLst/>
            <a:cxnLst/>
            <a:rect r="r" b="b" t="t" l="l"/>
            <a:pathLst>
              <a:path h="17266102" w="17179771">
                <a:moveTo>
                  <a:pt x="0" y="0"/>
                </a:moveTo>
                <a:lnTo>
                  <a:pt x="17179771" y="0"/>
                </a:lnTo>
                <a:lnTo>
                  <a:pt x="17179771" y="17266102"/>
                </a:lnTo>
                <a:lnTo>
                  <a:pt x="0" y="17266102"/>
                </a:lnTo>
                <a:lnTo>
                  <a:pt x="0" y="0"/>
                </a:lnTo>
                <a:close/>
              </a:path>
            </a:pathLst>
          </a:custGeom>
          <a:blipFill>
            <a:blip r:embed="rId2"/>
            <a:stretch>
              <a:fillRect l="0" t="0" r="0" b="0"/>
            </a:stretch>
          </a:blipFill>
        </p:spPr>
      </p:sp>
      <p:grpSp>
        <p:nvGrpSpPr>
          <p:cNvPr name="Group 4" id="4"/>
          <p:cNvGrpSpPr/>
          <p:nvPr/>
        </p:nvGrpSpPr>
        <p:grpSpPr>
          <a:xfrm rot="0">
            <a:off x="-2455026" y="-917369"/>
            <a:ext cx="4220884" cy="422088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7" id="7"/>
          <p:cNvSpPr txBox="true"/>
          <p:nvPr/>
        </p:nvSpPr>
        <p:spPr>
          <a:xfrm rot="0">
            <a:off x="2051607" y="3355667"/>
            <a:ext cx="11730461" cy="1787833"/>
          </a:xfrm>
          <a:prstGeom prst="rect">
            <a:avLst/>
          </a:prstGeom>
        </p:spPr>
        <p:txBody>
          <a:bodyPr anchor="t" rtlCol="false" tIns="0" lIns="0" bIns="0" rIns="0">
            <a:spAutoFit/>
          </a:bodyPr>
          <a:lstStyle/>
          <a:p>
            <a:pPr algn="l">
              <a:lnSpc>
                <a:spcPts val="13503"/>
              </a:lnSpc>
              <a:spcBef>
                <a:spcPct val="0"/>
              </a:spcBef>
            </a:pPr>
            <a:r>
              <a:rPr lang="en-US" b="true" sz="12983">
                <a:solidFill>
                  <a:srgbClr val="FFFFFF"/>
                </a:solidFill>
                <a:latin typeface="Raleway Heavy"/>
                <a:ea typeface="Raleway Heavy"/>
                <a:cs typeface="Raleway Heavy"/>
                <a:sym typeface="Raleway Heavy"/>
              </a:rPr>
              <a:t>Priority-Based</a:t>
            </a:r>
          </a:p>
        </p:txBody>
      </p:sp>
      <p:sp>
        <p:nvSpPr>
          <p:cNvPr name="TextBox 8" id="8"/>
          <p:cNvSpPr txBox="true"/>
          <p:nvPr/>
        </p:nvSpPr>
        <p:spPr>
          <a:xfrm rot="0">
            <a:off x="2051607" y="5238750"/>
            <a:ext cx="6748271" cy="946342"/>
          </a:xfrm>
          <a:prstGeom prst="rect">
            <a:avLst/>
          </a:prstGeom>
        </p:spPr>
        <p:txBody>
          <a:bodyPr anchor="t" rtlCol="false" tIns="0" lIns="0" bIns="0" rIns="0">
            <a:spAutoFit/>
          </a:bodyPr>
          <a:lstStyle/>
          <a:p>
            <a:pPr algn="l">
              <a:lnSpc>
                <a:spcPts val="7164"/>
              </a:lnSpc>
              <a:spcBef>
                <a:spcPct val="0"/>
              </a:spcBef>
            </a:pPr>
            <a:r>
              <a:rPr lang="en-US" b="true" sz="6888">
                <a:solidFill>
                  <a:srgbClr val="C6269E"/>
                </a:solidFill>
                <a:latin typeface="Raleway Bold"/>
                <a:ea typeface="Raleway Bold"/>
                <a:cs typeface="Raleway Bold"/>
                <a:sym typeface="Raleway Bold"/>
              </a:rPr>
              <a:t>Task Scheduler</a:t>
            </a:r>
          </a:p>
        </p:txBody>
      </p:sp>
      <p:sp>
        <p:nvSpPr>
          <p:cNvPr name="TextBox 9" id="9"/>
          <p:cNvSpPr txBox="true"/>
          <p:nvPr/>
        </p:nvSpPr>
        <p:spPr>
          <a:xfrm rot="0">
            <a:off x="2212262" y="7754170"/>
            <a:ext cx="3631063" cy="424102"/>
          </a:xfrm>
          <a:prstGeom prst="rect">
            <a:avLst/>
          </a:prstGeom>
        </p:spPr>
        <p:txBody>
          <a:bodyPr anchor="t" rtlCol="false" tIns="0" lIns="0" bIns="0" rIns="0">
            <a:spAutoFit/>
          </a:bodyPr>
          <a:lstStyle/>
          <a:p>
            <a:pPr algn="l">
              <a:lnSpc>
                <a:spcPts val="3180"/>
              </a:lnSpc>
              <a:spcBef>
                <a:spcPct val="0"/>
              </a:spcBef>
            </a:pPr>
            <a:r>
              <a:rPr lang="en-US" sz="3058">
                <a:solidFill>
                  <a:srgbClr val="FFFFFF"/>
                </a:solidFill>
                <a:latin typeface="Raleway"/>
                <a:ea typeface="Raleway"/>
                <a:cs typeface="Raleway"/>
                <a:sym typeface="Raleway"/>
              </a:rPr>
              <a:t>Presented by</a:t>
            </a:r>
          </a:p>
        </p:txBody>
      </p:sp>
      <p:sp>
        <p:nvSpPr>
          <p:cNvPr name="TextBox 10" id="10"/>
          <p:cNvSpPr txBox="true"/>
          <p:nvPr/>
        </p:nvSpPr>
        <p:spPr>
          <a:xfrm rot="0">
            <a:off x="2212262" y="8225897"/>
            <a:ext cx="10578198" cy="1214677"/>
          </a:xfrm>
          <a:prstGeom prst="rect">
            <a:avLst/>
          </a:prstGeom>
        </p:spPr>
        <p:txBody>
          <a:bodyPr anchor="t" rtlCol="false" tIns="0" lIns="0" bIns="0" rIns="0">
            <a:spAutoFit/>
          </a:bodyPr>
          <a:lstStyle/>
          <a:p>
            <a:pPr algn="l">
              <a:lnSpc>
                <a:spcPts val="3180"/>
              </a:lnSpc>
            </a:pPr>
            <a:r>
              <a:rPr lang="en-US" sz="3058">
                <a:solidFill>
                  <a:srgbClr val="FFFFFF"/>
                </a:solidFill>
                <a:latin typeface="Montserrat"/>
                <a:ea typeface="Montserrat"/>
                <a:cs typeface="Montserrat"/>
                <a:sym typeface="Montserrat"/>
              </a:rPr>
              <a:t>PES2UG24AM157 Shubhika Pradeep</a:t>
            </a:r>
          </a:p>
          <a:p>
            <a:pPr algn="l">
              <a:lnSpc>
                <a:spcPts val="3180"/>
              </a:lnSpc>
            </a:pPr>
            <a:r>
              <a:rPr lang="en-US" sz="3058">
                <a:solidFill>
                  <a:srgbClr val="FFFFFF"/>
                </a:solidFill>
                <a:latin typeface="Montserrat"/>
                <a:ea typeface="Montserrat"/>
                <a:cs typeface="Montserrat"/>
                <a:sym typeface="Montserrat"/>
              </a:rPr>
              <a:t>PES2UG24AM179 Vansh Sharma</a:t>
            </a:r>
          </a:p>
          <a:p>
            <a:pPr algn="l">
              <a:lnSpc>
                <a:spcPts val="3180"/>
              </a:lnSpc>
              <a:spcBef>
                <a:spcPct val="0"/>
              </a:spcBef>
            </a:pPr>
            <a:r>
              <a:rPr lang="en-US" sz="3058">
                <a:solidFill>
                  <a:srgbClr val="FFFFFF"/>
                </a:solidFill>
                <a:latin typeface="Montserrat"/>
                <a:ea typeface="Montserrat"/>
                <a:cs typeface="Montserrat"/>
                <a:sym typeface="Montserrat"/>
              </a:rPr>
              <a:t>PES2UG24AM181 Velkur Tanisha Reddy</a:t>
            </a:r>
          </a:p>
        </p:txBody>
      </p:sp>
      <p:grpSp>
        <p:nvGrpSpPr>
          <p:cNvPr name="Group 11" id="11"/>
          <p:cNvGrpSpPr/>
          <p:nvPr/>
        </p:nvGrpSpPr>
        <p:grpSpPr>
          <a:xfrm rot="-6402371">
            <a:off x="16177558" y="7470009"/>
            <a:ext cx="4220884" cy="422088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13" id="13"/>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grpSp>
        <p:nvGrpSpPr>
          <p:cNvPr name="Group 4" id="4"/>
          <p:cNvGrpSpPr/>
          <p:nvPr/>
        </p:nvGrpSpPr>
        <p:grpSpPr>
          <a:xfrm rot="-8232165">
            <a:off x="15892226" y="7965322"/>
            <a:ext cx="4181174" cy="418117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7" id="7"/>
          <p:cNvSpPr txBox="true"/>
          <p:nvPr/>
        </p:nvSpPr>
        <p:spPr>
          <a:xfrm rot="0">
            <a:off x="2251182" y="1652020"/>
            <a:ext cx="9303941" cy="1028211"/>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Input and Output</a:t>
            </a:r>
          </a:p>
        </p:txBody>
      </p:sp>
      <p:sp>
        <p:nvSpPr>
          <p:cNvPr name="TextBox 8" id="8"/>
          <p:cNvSpPr txBox="true"/>
          <p:nvPr/>
        </p:nvSpPr>
        <p:spPr>
          <a:xfrm rot="0">
            <a:off x="2251182" y="2505522"/>
            <a:ext cx="730106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Demonstration</a:t>
            </a:r>
          </a:p>
        </p:txBody>
      </p:sp>
      <p:sp>
        <p:nvSpPr>
          <p:cNvPr name="TextBox 9" id="9"/>
          <p:cNvSpPr txBox="true"/>
          <p:nvPr/>
        </p:nvSpPr>
        <p:spPr>
          <a:xfrm rot="0">
            <a:off x="2251182" y="3471314"/>
            <a:ext cx="13711786" cy="1180465"/>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FFFFFF"/>
                </a:solidFill>
                <a:latin typeface="Canva Sans Bold"/>
                <a:ea typeface="Canva Sans Bold"/>
                <a:cs typeface="Canva Sans Bold"/>
                <a:sym typeface="Canva Sans Bold"/>
              </a:rPr>
              <a:t>Scenario 1: Insertion and retrieval</a:t>
            </a:r>
          </a:p>
          <a:p>
            <a:pPr algn="l" marL="734059" indent="-367030" lvl="1">
              <a:lnSpc>
                <a:spcPts val="4759"/>
              </a:lnSpc>
              <a:buFont typeface="Arial"/>
              <a:buChar char="•"/>
            </a:pPr>
            <a:r>
              <a:rPr lang="en-US" b="true" sz="3399">
                <a:solidFill>
                  <a:srgbClr val="FFFFFF"/>
                </a:solidFill>
                <a:latin typeface="Canva Sans Bold"/>
                <a:ea typeface="Canva Sans Bold"/>
                <a:cs typeface="Canva Sans Bold"/>
                <a:sym typeface="Canva Sans Bold"/>
              </a:rPr>
              <a:t>Scenario 2: Priority Update and Extraction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grpSp>
        <p:nvGrpSpPr>
          <p:cNvPr name="Group 4" id="4"/>
          <p:cNvGrpSpPr/>
          <p:nvPr/>
        </p:nvGrpSpPr>
        <p:grpSpPr>
          <a:xfrm rot="-8232165">
            <a:off x="15892226" y="7965322"/>
            <a:ext cx="4181174" cy="418117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7" id="7"/>
          <p:cNvSpPr/>
          <p:nvPr/>
        </p:nvSpPr>
        <p:spPr>
          <a:xfrm flipH="false" flipV="false" rot="0">
            <a:off x="6243503" y="137143"/>
            <a:ext cx="5177018" cy="10012714"/>
          </a:xfrm>
          <a:custGeom>
            <a:avLst/>
            <a:gdLst/>
            <a:ahLst/>
            <a:cxnLst/>
            <a:rect r="r" b="b" t="t" l="l"/>
            <a:pathLst>
              <a:path h="10012714" w="5177018">
                <a:moveTo>
                  <a:pt x="0" y="0"/>
                </a:moveTo>
                <a:lnTo>
                  <a:pt x="5177017" y="0"/>
                </a:lnTo>
                <a:lnTo>
                  <a:pt x="5177017" y="10012714"/>
                </a:lnTo>
                <a:lnTo>
                  <a:pt x="0" y="10012714"/>
                </a:lnTo>
                <a:lnTo>
                  <a:pt x="0" y="0"/>
                </a:lnTo>
                <a:close/>
              </a:path>
            </a:pathLst>
          </a:custGeom>
          <a:blipFill>
            <a:blip r:embed="rId3"/>
            <a:stretch>
              <a:fillRect l="0" t="0" r="-43695" b="0"/>
            </a:stretch>
          </a:blipFill>
        </p:spPr>
      </p:sp>
      <p:sp>
        <p:nvSpPr>
          <p:cNvPr name="TextBox 8" id="8"/>
          <p:cNvSpPr txBox="true"/>
          <p:nvPr/>
        </p:nvSpPr>
        <p:spPr>
          <a:xfrm rot="0">
            <a:off x="1667463" y="1389433"/>
            <a:ext cx="351948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Scenario 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grpSp>
        <p:nvGrpSpPr>
          <p:cNvPr name="Group 4" id="4"/>
          <p:cNvGrpSpPr/>
          <p:nvPr/>
        </p:nvGrpSpPr>
        <p:grpSpPr>
          <a:xfrm rot="-8232165">
            <a:off x="15892226" y="7965322"/>
            <a:ext cx="4181174" cy="418117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7" id="7"/>
          <p:cNvSpPr/>
          <p:nvPr/>
        </p:nvSpPr>
        <p:spPr>
          <a:xfrm flipH="false" flipV="false" rot="0">
            <a:off x="5403700" y="266041"/>
            <a:ext cx="6508271" cy="9754918"/>
          </a:xfrm>
          <a:custGeom>
            <a:avLst/>
            <a:gdLst/>
            <a:ahLst/>
            <a:cxnLst/>
            <a:rect r="r" b="b" t="t" l="l"/>
            <a:pathLst>
              <a:path h="9754918" w="6508271">
                <a:moveTo>
                  <a:pt x="0" y="0"/>
                </a:moveTo>
                <a:lnTo>
                  <a:pt x="6508271" y="0"/>
                </a:lnTo>
                <a:lnTo>
                  <a:pt x="6508271" y="9754918"/>
                </a:lnTo>
                <a:lnTo>
                  <a:pt x="0" y="9754918"/>
                </a:lnTo>
                <a:lnTo>
                  <a:pt x="0" y="0"/>
                </a:lnTo>
                <a:close/>
              </a:path>
            </a:pathLst>
          </a:custGeom>
          <a:blipFill>
            <a:blip r:embed="rId3"/>
            <a:stretch>
              <a:fillRect l="0" t="0" r="-10107" b="0"/>
            </a:stretch>
          </a:blipFill>
        </p:spPr>
      </p:sp>
      <p:sp>
        <p:nvSpPr>
          <p:cNvPr name="TextBox 8" id="8"/>
          <p:cNvSpPr txBox="true"/>
          <p:nvPr/>
        </p:nvSpPr>
        <p:spPr>
          <a:xfrm rot="0">
            <a:off x="1647460" y="1354469"/>
            <a:ext cx="3539490"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Scenario 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525283" y="-126200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8140649" y="5426888"/>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
        <p:nvSpPr>
          <p:cNvPr name="TextBox 4" id="4"/>
          <p:cNvSpPr txBox="true"/>
          <p:nvPr/>
        </p:nvSpPr>
        <p:spPr>
          <a:xfrm rot="0">
            <a:off x="2051607" y="1961773"/>
            <a:ext cx="581667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Conclusion</a:t>
            </a:r>
          </a:p>
        </p:txBody>
      </p:sp>
      <p:sp>
        <p:nvSpPr>
          <p:cNvPr name="TextBox 5" id="5"/>
          <p:cNvSpPr txBox="true"/>
          <p:nvPr/>
        </p:nvSpPr>
        <p:spPr>
          <a:xfrm rot="0">
            <a:off x="2051607" y="2843142"/>
            <a:ext cx="9920793" cy="926231"/>
          </a:xfrm>
          <a:prstGeom prst="rect">
            <a:avLst/>
          </a:prstGeom>
        </p:spPr>
        <p:txBody>
          <a:bodyPr anchor="t" rtlCol="false" tIns="0" lIns="0" bIns="0" rIns="0">
            <a:spAutoFit/>
          </a:bodyPr>
          <a:lstStyle/>
          <a:p>
            <a:pPr algn="l">
              <a:lnSpc>
                <a:spcPts val="6943"/>
              </a:lnSpc>
              <a:spcBef>
                <a:spcPct val="0"/>
              </a:spcBef>
            </a:pPr>
            <a:r>
              <a:rPr lang="en-US" b="true" sz="6675">
                <a:solidFill>
                  <a:srgbClr val="C6269E"/>
                </a:solidFill>
                <a:latin typeface="Raleway Bold"/>
                <a:ea typeface="Raleway Bold"/>
                <a:cs typeface="Raleway Bold"/>
                <a:sym typeface="Raleway Bold"/>
              </a:rPr>
              <a:t>and Division of Work</a:t>
            </a:r>
          </a:p>
        </p:txBody>
      </p:sp>
      <p:grpSp>
        <p:nvGrpSpPr>
          <p:cNvPr name="Group 6" id="6"/>
          <p:cNvGrpSpPr/>
          <p:nvPr/>
        </p:nvGrpSpPr>
        <p:grpSpPr>
          <a:xfrm rot="-8232165">
            <a:off x="15892226" y="7965322"/>
            <a:ext cx="4181174" cy="418117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8" id="8"/>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9" id="9"/>
          <p:cNvSpPr txBox="true"/>
          <p:nvPr/>
        </p:nvSpPr>
        <p:spPr>
          <a:xfrm rot="0">
            <a:off x="2051607" y="3702698"/>
            <a:ext cx="12236715" cy="3357245"/>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a:solidFill>
                  <a:srgbClr val="FFFFFF"/>
                </a:solidFill>
                <a:latin typeface="Raleway Bold"/>
                <a:ea typeface="Raleway Bold"/>
                <a:cs typeface="Raleway Bold"/>
                <a:sym typeface="Raleway Bold"/>
              </a:rPr>
              <a:t>Efficiency Achieved: </a:t>
            </a:r>
            <a:r>
              <a:rPr lang="en-US" sz="3200">
                <a:solidFill>
                  <a:srgbClr val="FFFFFF"/>
                </a:solidFill>
                <a:latin typeface="Raleway"/>
                <a:ea typeface="Raleway"/>
                <a:cs typeface="Raleway"/>
                <a:sym typeface="Raleway"/>
              </a:rPr>
              <a:t>We successfully implemented a Priority Queue using a Min-Heap, achieving the required O(1) retrieval time for the most urgent task.</a:t>
            </a:r>
          </a:p>
          <a:p>
            <a:pPr algn="l" marL="690881" indent="-345440" lvl="1">
              <a:lnSpc>
                <a:spcPts val="4480"/>
              </a:lnSpc>
              <a:buFont typeface="Arial"/>
              <a:buChar char="•"/>
            </a:pPr>
            <a:r>
              <a:rPr lang="en-US" b="true" sz="3200">
                <a:solidFill>
                  <a:srgbClr val="FFFFFF"/>
                </a:solidFill>
                <a:latin typeface="Raleway Bold"/>
                <a:ea typeface="Raleway Bold"/>
                <a:cs typeface="Raleway Bold"/>
                <a:sym typeface="Raleway Bold"/>
              </a:rPr>
              <a:t>Functionality: </a:t>
            </a:r>
            <a:r>
              <a:rPr lang="en-US" sz="3200">
                <a:solidFill>
                  <a:srgbClr val="FFFFFF"/>
                </a:solidFill>
                <a:latin typeface="Raleway"/>
                <a:ea typeface="Raleway"/>
                <a:cs typeface="Raleway"/>
                <a:sym typeface="Raleway"/>
              </a:rPr>
              <a:t>All specified operations were implemented and proven correct through the interactive command-line interface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525283" y="-126200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8140649" y="5426888"/>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grpSp>
        <p:nvGrpSpPr>
          <p:cNvPr name="Group 4" id="4"/>
          <p:cNvGrpSpPr/>
          <p:nvPr/>
        </p:nvGrpSpPr>
        <p:grpSpPr>
          <a:xfrm rot="-8232165">
            <a:off x="15892226" y="7965322"/>
            <a:ext cx="4181174" cy="418117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7" id="7"/>
          <p:cNvSpPr txBox="true"/>
          <p:nvPr/>
        </p:nvSpPr>
        <p:spPr>
          <a:xfrm rot="0">
            <a:off x="2051607" y="1961773"/>
            <a:ext cx="581667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Conclusion</a:t>
            </a:r>
          </a:p>
        </p:txBody>
      </p:sp>
      <p:sp>
        <p:nvSpPr>
          <p:cNvPr name="TextBox 8" id="8"/>
          <p:cNvSpPr txBox="true"/>
          <p:nvPr/>
        </p:nvSpPr>
        <p:spPr>
          <a:xfrm rot="0">
            <a:off x="2051607" y="2843142"/>
            <a:ext cx="9920793" cy="926231"/>
          </a:xfrm>
          <a:prstGeom prst="rect">
            <a:avLst/>
          </a:prstGeom>
        </p:spPr>
        <p:txBody>
          <a:bodyPr anchor="t" rtlCol="false" tIns="0" lIns="0" bIns="0" rIns="0">
            <a:spAutoFit/>
          </a:bodyPr>
          <a:lstStyle/>
          <a:p>
            <a:pPr algn="l">
              <a:lnSpc>
                <a:spcPts val="6943"/>
              </a:lnSpc>
              <a:spcBef>
                <a:spcPct val="0"/>
              </a:spcBef>
            </a:pPr>
            <a:r>
              <a:rPr lang="en-US" b="true" sz="6675">
                <a:solidFill>
                  <a:srgbClr val="C6269E"/>
                </a:solidFill>
                <a:latin typeface="Raleway Bold"/>
                <a:ea typeface="Raleway Bold"/>
                <a:cs typeface="Raleway Bold"/>
                <a:sym typeface="Raleway Bold"/>
              </a:rPr>
              <a:t>and Division of Work</a:t>
            </a:r>
          </a:p>
        </p:txBody>
      </p:sp>
      <p:sp>
        <p:nvSpPr>
          <p:cNvPr name="TextBox 9" id="9"/>
          <p:cNvSpPr txBox="true"/>
          <p:nvPr/>
        </p:nvSpPr>
        <p:spPr>
          <a:xfrm rot="0">
            <a:off x="2051607" y="3702698"/>
            <a:ext cx="11631501" cy="2233295"/>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a:solidFill>
                  <a:srgbClr val="FFFFFF"/>
                </a:solidFill>
                <a:latin typeface="Raleway Bold"/>
                <a:ea typeface="Raleway Bold"/>
                <a:cs typeface="Raleway Bold"/>
                <a:sym typeface="Raleway Bold"/>
              </a:rPr>
              <a:t>Implemented Functionalities:</a:t>
            </a:r>
          </a:p>
          <a:p>
            <a:pPr algn="l" marL="1381761" indent="-460587" lvl="2">
              <a:lnSpc>
                <a:spcPts val="4480"/>
              </a:lnSpc>
              <a:buFont typeface="Arial"/>
              <a:buChar char="⚬"/>
            </a:pPr>
            <a:r>
              <a:rPr lang="en-US" b="true" sz="3200">
                <a:solidFill>
                  <a:srgbClr val="FFFFFF"/>
                </a:solidFill>
                <a:latin typeface="Raleway Bold"/>
                <a:ea typeface="Raleway Bold"/>
                <a:cs typeface="Raleway Bold"/>
                <a:sym typeface="Raleway Bold"/>
              </a:rPr>
              <a:t>Shubhika Pradeep: </a:t>
            </a:r>
            <a:r>
              <a:rPr lang="en-US" sz="3200">
                <a:solidFill>
                  <a:srgbClr val="FFFFFF"/>
                </a:solidFill>
                <a:latin typeface="Raleway"/>
                <a:ea typeface="Raleway"/>
                <a:cs typeface="Raleway"/>
                <a:sym typeface="Raleway"/>
              </a:rPr>
              <a:t>int size() and void changePriority().</a:t>
            </a:r>
          </a:p>
          <a:p>
            <a:pPr algn="l" marL="1381761" indent="-460587" lvl="2">
              <a:lnSpc>
                <a:spcPts val="4480"/>
              </a:lnSpc>
              <a:buFont typeface="Arial"/>
              <a:buChar char="⚬"/>
            </a:pPr>
            <a:r>
              <a:rPr lang="en-US" b="true" sz="3200">
                <a:solidFill>
                  <a:srgbClr val="FFFFFF"/>
                </a:solidFill>
                <a:latin typeface="Raleway Bold"/>
                <a:ea typeface="Raleway Bold"/>
                <a:cs typeface="Raleway Bold"/>
                <a:sym typeface="Raleway Bold"/>
              </a:rPr>
              <a:t>Vansh Sharma: </a:t>
            </a:r>
            <a:r>
              <a:rPr lang="en-US" sz="3200">
                <a:solidFill>
                  <a:srgbClr val="FFFFFF"/>
                </a:solidFill>
                <a:latin typeface="Raleway"/>
                <a:ea typeface="Raleway"/>
                <a:cs typeface="Raleway"/>
                <a:sym typeface="Raleway"/>
              </a:rPr>
              <a:t>getSmallest() and removeSmallest().</a:t>
            </a:r>
          </a:p>
          <a:p>
            <a:pPr algn="l" marL="1381761" indent="-460587" lvl="2">
              <a:lnSpc>
                <a:spcPts val="4480"/>
              </a:lnSpc>
              <a:buFont typeface="Arial"/>
              <a:buChar char="⚬"/>
            </a:pPr>
            <a:r>
              <a:rPr lang="en-US" b="true" sz="3200">
                <a:solidFill>
                  <a:srgbClr val="FFFFFF"/>
                </a:solidFill>
                <a:latin typeface="Raleway Bold"/>
                <a:ea typeface="Raleway Bold"/>
                <a:cs typeface="Raleway Bold"/>
                <a:sym typeface="Raleway Bold"/>
              </a:rPr>
              <a:t>V. Tanisha Reddy:  </a:t>
            </a:r>
            <a:r>
              <a:rPr lang="en-US" sz="3200">
                <a:solidFill>
                  <a:srgbClr val="FFFFFF"/>
                </a:solidFill>
                <a:latin typeface="Raleway"/>
                <a:ea typeface="Raleway"/>
                <a:cs typeface="Raleway"/>
                <a:sym typeface="Raleway"/>
              </a:rPr>
              <a:t>bool contains() and void add().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2939189" y="3434828"/>
            <a:ext cx="12422388" cy="2727960"/>
            <a:chOff x="0" y="0"/>
            <a:chExt cx="1850635" cy="406400"/>
          </a:xfrm>
        </p:grpSpPr>
        <p:sp>
          <p:nvSpPr>
            <p:cNvPr name="Freeform 3" id="3"/>
            <p:cNvSpPr/>
            <p:nvPr/>
          </p:nvSpPr>
          <p:spPr>
            <a:xfrm flipH="false" flipV="false" rot="0">
              <a:off x="0" y="0"/>
              <a:ext cx="1850635" cy="406400"/>
            </a:xfrm>
            <a:custGeom>
              <a:avLst/>
              <a:gdLst/>
              <a:ahLst/>
              <a:cxnLst/>
              <a:rect r="r" b="b" t="t" l="l"/>
              <a:pathLst>
                <a:path h="406400" w="1850635">
                  <a:moveTo>
                    <a:pt x="1647435" y="0"/>
                  </a:moveTo>
                  <a:cubicBezTo>
                    <a:pt x="1759659" y="0"/>
                    <a:pt x="1850635" y="90976"/>
                    <a:pt x="1850635" y="203200"/>
                  </a:cubicBezTo>
                  <a:cubicBezTo>
                    <a:pt x="1850635" y="315424"/>
                    <a:pt x="1759659" y="406400"/>
                    <a:pt x="1647435"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71450" cap="sq">
              <a:gradFill>
                <a:gsLst>
                  <a:gs pos="0">
                    <a:srgbClr val="F7E0E1">
                      <a:alpha val="0"/>
                    </a:srgbClr>
                  </a:gs>
                  <a:gs pos="100000">
                    <a:srgbClr val="C6269E">
                      <a:alpha val="100000"/>
                    </a:srgbClr>
                  </a:gs>
                </a:gsLst>
                <a:lin ang="0"/>
              </a:gradFill>
              <a:prstDash val="solid"/>
              <a:miter/>
            </a:ln>
          </p:spPr>
        </p:sp>
        <p:sp>
          <p:nvSpPr>
            <p:cNvPr name="TextBox 4" id="4"/>
            <p:cNvSpPr txBox="true"/>
            <p:nvPr/>
          </p:nvSpPr>
          <p:spPr>
            <a:xfrm>
              <a:off x="0" y="28575"/>
              <a:ext cx="1850635" cy="377825"/>
            </a:xfrm>
            <a:prstGeom prst="rect">
              <a:avLst/>
            </a:prstGeom>
          </p:spPr>
          <p:txBody>
            <a:bodyPr anchor="ctr" rtlCol="false" tIns="50800" lIns="50800" bIns="50800" rIns="50800"/>
            <a:lstStyle/>
            <a:p>
              <a:pPr algn="ctr">
                <a:lnSpc>
                  <a:spcPts val="2661"/>
                </a:lnSpc>
              </a:pPr>
            </a:p>
          </p:txBody>
        </p:sp>
      </p:grpSp>
      <p:sp>
        <p:nvSpPr>
          <p:cNvPr name="Freeform 5" id="5"/>
          <p:cNvSpPr/>
          <p:nvPr/>
        </p:nvSpPr>
        <p:spPr>
          <a:xfrm flipH="false" flipV="false" rot="0">
            <a:off x="6525283" y="-126200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6" id="6"/>
          <p:cNvSpPr/>
          <p:nvPr/>
        </p:nvSpPr>
        <p:spPr>
          <a:xfrm flipH="false" flipV="false" rot="0">
            <a:off x="-8140649" y="5426888"/>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
        <p:nvSpPr>
          <p:cNvPr name="TextBox 7" id="7"/>
          <p:cNvSpPr txBox="true"/>
          <p:nvPr/>
        </p:nvSpPr>
        <p:spPr>
          <a:xfrm rot="0">
            <a:off x="4065597" y="3891885"/>
            <a:ext cx="5848350"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FFFFFF"/>
                </a:solidFill>
                <a:latin typeface="Raleway Heavy"/>
                <a:ea typeface="Raleway Heavy"/>
                <a:cs typeface="Raleway Heavy"/>
                <a:sym typeface="Raleway Heavy"/>
              </a:rPr>
              <a:t>Thank</a:t>
            </a:r>
          </a:p>
        </p:txBody>
      </p:sp>
      <p:sp>
        <p:nvSpPr>
          <p:cNvPr name="TextBox 8" id="8"/>
          <p:cNvSpPr txBox="true"/>
          <p:nvPr/>
        </p:nvSpPr>
        <p:spPr>
          <a:xfrm rot="0">
            <a:off x="9913947" y="3891885"/>
            <a:ext cx="4972189"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C6269E"/>
                </a:solidFill>
                <a:latin typeface="Raleway Bold"/>
                <a:ea typeface="Raleway Bold"/>
                <a:cs typeface="Raleway Bold"/>
                <a:sym typeface="Raleway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179439" y="-10904054"/>
            <a:ext cx="17956749" cy="18046984"/>
          </a:xfrm>
          <a:custGeom>
            <a:avLst/>
            <a:gdLst/>
            <a:ahLst/>
            <a:cxnLst/>
            <a:rect r="r" b="b" t="t" l="l"/>
            <a:pathLst>
              <a:path h="18046984" w="17956749">
                <a:moveTo>
                  <a:pt x="0" y="0"/>
                </a:moveTo>
                <a:lnTo>
                  <a:pt x="17956750" y="0"/>
                </a:lnTo>
                <a:lnTo>
                  <a:pt x="17956750" y="18046984"/>
                </a:lnTo>
                <a:lnTo>
                  <a:pt x="0" y="18046984"/>
                </a:lnTo>
                <a:lnTo>
                  <a:pt x="0" y="0"/>
                </a:lnTo>
                <a:close/>
              </a:path>
            </a:pathLst>
          </a:custGeom>
          <a:blipFill>
            <a:blip r:embed="rId2"/>
            <a:stretch>
              <a:fillRect l="0" t="0" r="0" b="0"/>
            </a:stretch>
          </a:blipFill>
        </p:spPr>
      </p:sp>
      <p:sp>
        <p:nvSpPr>
          <p:cNvPr name="Freeform 3" id="3"/>
          <p:cNvSpPr/>
          <p:nvPr/>
        </p:nvSpPr>
        <p:spPr>
          <a:xfrm flipH="false" flipV="false" rot="0">
            <a:off x="-12661483" y="2951751"/>
            <a:ext cx="17956749" cy="18046984"/>
          </a:xfrm>
          <a:custGeom>
            <a:avLst/>
            <a:gdLst/>
            <a:ahLst/>
            <a:cxnLst/>
            <a:rect r="r" b="b" t="t" l="l"/>
            <a:pathLst>
              <a:path h="18046984" w="17956749">
                <a:moveTo>
                  <a:pt x="0" y="0"/>
                </a:moveTo>
                <a:lnTo>
                  <a:pt x="17956750" y="0"/>
                </a:lnTo>
                <a:lnTo>
                  <a:pt x="17956750" y="18046984"/>
                </a:lnTo>
                <a:lnTo>
                  <a:pt x="0" y="18046984"/>
                </a:lnTo>
                <a:lnTo>
                  <a:pt x="0" y="0"/>
                </a:lnTo>
                <a:close/>
              </a:path>
            </a:pathLst>
          </a:custGeom>
          <a:blipFill>
            <a:blip r:embed="rId2"/>
            <a:stretch>
              <a:fillRect l="0" t="0" r="0" b="0"/>
            </a:stretch>
          </a:blipFill>
        </p:spPr>
      </p:sp>
      <p:sp>
        <p:nvSpPr>
          <p:cNvPr name="TextBox 4" id="4"/>
          <p:cNvSpPr txBox="true"/>
          <p:nvPr/>
        </p:nvSpPr>
        <p:spPr>
          <a:xfrm rot="0">
            <a:off x="2815553" y="2117144"/>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Problem</a:t>
            </a:r>
          </a:p>
        </p:txBody>
      </p:sp>
      <p:sp>
        <p:nvSpPr>
          <p:cNvPr name="TextBox 5" id="5"/>
          <p:cNvSpPr txBox="true"/>
          <p:nvPr/>
        </p:nvSpPr>
        <p:spPr>
          <a:xfrm rot="0">
            <a:off x="2815553" y="3056526"/>
            <a:ext cx="5249253"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Statement</a:t>
            </a:r>
          </a:p>
        </p:txBody>
      </p:sp>
      <p:sp>
        <p:nvSpPr>
          <p:cNvPr name="TextBox 6" id="6"/>
          <p:cNvSpPr txBox="true"/>
          <p:nvPr/>
        </p:nvSpPr>
        <p:spPr>
          <a:xfrm rot="0">
            <a:off x="2815553" y="4003268"/>
            <a:ext cx="11386895" cy="4199890"/>
          </a:xfrm>
          <a:prstGeom prst="rect">
            <a:avLst/>
          </a:prstGeom>
        </p:spPr>
        <p:txBody>
          <a:bodyPr anchor="t" rtlCol="false" tIns="0" lIns="0" bIns="0" rIns="0">
            <a:spAutoFit/>
          </a:bodyPr>
          <a:lstStyle/>
          <a:p>
            <a:pPr algn="l">
              <a:lnSpc>
                <a:spcPts val="4759"/>
              </a:lnSpc>
            </a:pPr>
            <a:r>
              <a:rPr lang="en-US" sz="3399">
                <a:solidFill>
                  <a:srgbClr val="FFFFFA"/>
                </a:solidFill>
                <a:latin typeface="Raleway"/>
                <a:ea typeface="Raleway"/>
                <a:cs typeface="Raleway"/>
                <a:sym typeface="Raleway"/>
              </a:rPr>
              <a:t>In many computing environments, resources must be allocated to competing tasks based on importance. The core challenge is designing a dynamic system that can</a:t>
            </a:r>
          </a:p>
          <a:p>
            <a:pPr algn="l" marL="734059" indent="-367030" lvl="1">
              <a:lnSpc>
                <a:spcPts val="4759"/>
              </a:lnSpc>
              <a:buFont typeface="Arial"/>
              <a:buChar char="•"/>
            </a:pPr>
            <a:r>
              <a:rPr lang="en-US" sz="3399">
                <a:solidFill>
                  <a:srgbClr val="FFFFFA"/>
                </a:solidFill>
                <a:latin typeface="Raleway"/>
                <a:ea typeface="Raleway"/>
                <a:cs typeface="Raleway"/>
                <a:sym typeface="Raleway"/>
              </a:rPr>
              <a:t>Accept new tasks with specified urgency.</a:t>
            </a:r>
          </a:p>
          <a:p>
            <a:pPr algn="l" marL="734059" indent="-367030" lvl="1">
              <a:lnSpc>
                <a:spcPts val="4759"/>
              </a:lnSpc>
              <a:buFont typeface="Arial"/>
              <a:buChar char="•"/>
            </a:pPr>
            <a:r>
              <a:rPr lang="en-US" sz="3399">
                <a:solidFill>
                  <a:srgbClr val="FFFFFA"/>
                </a:solidFill>
                <a:latin typeface="Raleway"/>
                <a:ea typeface="Raleway"/>
                <a:cs typeface="Raleway"/>
                <a:sym typeface="Raleway"/>
              </a:rPr>
              <a:t>Instantly identify and retrieve the most urgent task.</a:t>
            </a:r>
          </a:p>
          <a:p>
            <a:pPr algn="l" marL="734059" indent="-367030" lvl="1">
              <a:lnSpc>
                <a:spcPts val="4759"/>
              </a:lnSpc>
              <a:buFont typeface="Arial"/>
              <a:buChar char="•"/>
            </a:pPr>
            <a:r>
              <a:rPr lang="en-US" sz="3399">
                <a:solidFill>
                  <a:srgbClr val="FFFFFA"/>
                </a:solidFill>
                <a:latin typeface="Raleway"/>
                <a:ea typeface="Raleway"/>
                <a:cs typeface="Raleway"/>
                <a:sym typeface="Raleway"/>
              </a:rPr>
              <a:t>Dynamically adjust a task’s urgency during its lifecycle.</a:t>
            </a:r>
          </a:p>
        </p:txBody>
      </p:sp>
      <p:grpSp>
        <p:nvGrpSpPr>
          <p:cNvPr name="Group 7" id="7"/>
          <p:cNvGrpSpPr/>
          <p:nvPr/>
        </p:nvGrpSpPr>
        <p:grpSpPr>
          <a:xfrm rot="1199448">
            <a:off x="-1301309" y="-1519416"/>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044141" y="3627902"/>
            <a:ext cx="17956749" cy="18046984"/>
          </a:xfrm>
          <a:custGeom>
            <a:avLst/>
            <a:gdLst/>
            <a:ahLst/>
            <a:cxnLst/>
            <a:rect r="r" b="b" t="t" l="l"/>
            <a:pathLst>
              <a:path h="18046984" w="17956749">
                <a:moveTo>
                  <a:pt x="0" y="0"/>
                </a:moveTo>
                <a:lnTo>
                  <a:pt x="17956750" y="0"/>
                </a:lnTo>
                <a:lnTo>
                  <a:pt x="17956750" y="18046984"/>
                </a:lnTo>
                <a:lnTo>
                  <a:pt x="0" y="18046984"/>
                </a:lnTo>
                <a:lnTo>
                  <a:pt x="0" y="0"/>
                </a:lnTo>
                <a:close/>
              </a:path>
            </a:pathLst>
          </a:custGeom>
          <a:blipFill>
            <a:blip r:embed="rId2"/>
            <a:stretch>
              <a:fillRect l="0" t="0" r="0" b="0"/>
            </a:stretch>
          </a:blipFill>
        </p:spPr>
      </p:sp>
      <p:sp>
        <p:nvSpPr>
          <p:cNvPr name="Freeform 3" id="3"/>
          <p:cNvSpPr/>
          <p:nvPr/>
        </p:nvSpPr>
        <p:spPr>
          <a:xfrm flipH="false" flipV="false" rot="0">
            <a:off x="8055280" y="-11201026"/>
            <a:ext cx="17956749" cy="18046984"/>
          </a:xfrm>
          <a:custGeom>
            <a:avLst/>
            <a:gdLst/>
            <a:ahLst/>
            <a:cxnLst/>
            <a:rect r="r" b="b" t="t" l="l"/>
            <a:pathLst>
              <a:path h="18046984" w="17956749">
                <a:moveTo>
                  <a:pt x="0" y="0"/>
                </a:moveTo>
                <a:lnTo>
                  <a:pt x="17956750" y="0"/>
                </a:lnTo>
                <a:lnTo>
                  <a:pt x="17956750" y="18046984"/>
                </a:lnTo>
                <a:lnTo>
                  <a:pt x="0" y="18046984"/>
                </a:lnTo>
                <a:lnTo>
                  <a:pt x="0" y="0"/>
                </a:lnTo>
                <a:close/>
              </a:path>
            </a:pathLst>
          </a:custGeom>
          <a:blipFill>
            <a:blip r:embed="rId2"/>
            <a:stretch>
              <a:fillRect l="0" t="0" r="0" b="0"/>
            </a:stretch>
          </a:blipFill>
        </p:spPr>
      </p:sp>
      <p:sp>
        <p:nvSpPr>
          <p:cNvPr name="TextBox 4" id="4"/>
          <p:cNvSpPr txBox="true"/>
          <p:nvPr/>
        </p:nvSpPr>
        <p:spPr>
          <a:xfrm rot="0">
            <a:off x="1953182" y="2309472"/>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Our</a:t>
            </a:r>
          </a:p>
        </p:txBody>
      </p:sp>
      <p:sp>
        <p:nvSpPr>
          <p:cNvPr name="TextBox 5" id="5"/>
          <p:cNvSpPr txBox="true"/>
          <p:nvPr/>
        </p:nvSpPr>
        <p:spPr>
          <a:xfrm rot="0">
            <a:off x="1953182" y="3164056"/>
            <a:ext cx="4127832"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Solution</a:t>
            </a:r>
          </a:p>
        </p:txBody>
      </p:sp>
      <p:grpSp>
        <p:nvGrpSpPr>
          <p:cNvPr name="Group 6" id="6"/>
          <p:cNvGrpSpPr/>
          <p:nvPr/>
        </p:nvGrpSpPr>
        <p:grpSpPr>
          <a:xfrm rot="10412471">
            <a:off x="16721183" y="4196523"/>
            <a:ext cx="4181174" cy="418117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8" id="8"/>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9" id="9"/>
          <p:cNvSpPr txBox="true"/>
          <p:nvPr/>
        </p:nvSpPr>
        <p:spPr>
          <a:xfrm rot="0">
            <a:off x="1949491" y="4110798"/>
            <a:ext cx="12850681" cy="2399665"/>
          </a:xfrm>
          <a:prstGeom prst="rect">
            <a:avLst/>
          </a:prstGeom>
        </p:spPr>
        <p:txBody>
          <a:bodyPr anchor="t" rtlCol="false" tIns="0" lIns="0" bIns="0" rIns="0">
            <a:spAutoFit/>
          </a:bodyPr>
          <a:lstStyle/>
          <a:p>
            <a:pPr algn="l">
              <a:lnSpc>
                <a:spcPts val="4759"/>
              </a:lnSpc>
            </a:pPr>
            <a:r>
              <a:rPr lang="en-US" sz="3399">
                <a:solidFill>
                  <a:srgbClr val="FFFFFF"/>
                </a:solidFill>
                <a:latin typeface="Raleway"/>
                <a:ea typeface="Raleway"/>
                <a:cs typeface="Raleway"/>
                <a:sym typeface="Raleway"/>
              </a:rPr>
              <a:t>We implemented an Interactive Priority-Based Task Scheduler in C using an efficient Min-Heap data structure to manage tasks. This ensures that the most urgent task is always available in O(1) 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847191" y="-11077047"/>
            <a:ext cx="17956749" cy="18046984"/>
          </a:xfrm>
          <a:custGeom>
            <a:avLst/>
            <a:gdLst/>
            <a:ahLst/>
            <a:cxnLst/>
            <a:rect r="r" b="b" t="t" l="l"/>
            <a:pathLst>
              <a:path h="18046984" w="17956749">
                <a:moveTo>
                  <a:pt x="0" y="0"/>
                </a:moveTo>
                <a:lnTo>
                  <a:pt x="17956750" y="0"/>
                </a:lnTo>
                <a:lnTo>
                  <a:pt x="17956750"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1672172" y="2092394"/>
            <a:ext cx="7471828" cy="993541"/>
          </a:xfrm>
          <a:prstGeom prst="rect">
            <a:avLst/>
          </a:prstGeom>
        </p:spPr>
        <p:txBody>
          <a:bodyPr anchor="t" rtlCol="false" tIns="0" lIns="0" bIns="0" rIns="0">
            <a:spAutoFit/>
          </a:bodyPr>
          <a:lstStyle/>
          <a:p>
            <a:pPr algn="l">
              <a:lnSpc>
                <a:spcPts val="7463"/>
              </a:lnSpc>
              <a:spcBef>
                <a:spcPct val="0"/>
              </a:spcBef>
            </a:pPr>
            <a:r>
              <a:rPr lang="en-US" b="true" sz="7175">
                <a:solidFill>
                  <a:srgbClr val="FFFFFF"/>
                </a:solidFill>
                <a:latin typeface="Raleway Heavy"/>
                <a:ea typeface="Raleway Heavy"/>
                <a:cs typeface="Raleway Heavy"/>
                <a:sym typeface="Raleway Heavy"/>
              </a:rPr>
              <a:t>Data Structures</a:t>
            </a:r>
          </a:p>
        </p:txBody>
      </p:sp>
      <p:sp>
        <p:nvSpPr>
          <p:cNvPr name="TextBox 5" id="5"/>
          <p:cNvSpPr txBox="true"/>
          <p:nvPr/>
        </p:nvSpPr>
        <p:spPr>
          <a:xfrm rot="0">
            <a:off x="1672172" y="2981971"/>
            <a:ext cx="4842255"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Used</a:t>
            </a:r>
          </a:p>
        </p:txBody>
      </p:sp>
      <p:sp>
        <p:nvSpPr>
          <p:cNvPr name="TextBox 6" id="6"/>
          <p:cNvSpPr txBox="true"/>
          <p:nvPr/>
        </p:nvSpPr>
        <p:spPr>
          <a:xfrm rot="0">
            <a:off x="1672172" y="3947763"/>
            <a:ext cx="12267199" cy="5310537"/>
          </a:xfrm>
          <a:prstGeom prst="rect">
            <a:avLst/>
          </a:prstGeom>
        </p:spPr>
        <p:txBody>
          <a:bodyPr anchor="t" rtlCol="false" tIns="0" lIns="0" bIns="0" rIns="0">
            <a:spAutoFit/>
          </a:bodyPr>
          <a:lstStyle/>
          <a:p>
            <a:pPr algn="l">
              <a:lnSpc>
                <a:spcPts val="4220"/>
              </a:lnSpc>
            </a:pPr>
            <a:r>
              <a:rPr lang="en-US" sz="3014">
                <a:solidFill>
                  <a:srgbClr val="FFFFFF"/>
                </a:solidFill>
                <a:latin typeface="Raleway"/>
                <a:ea typeface="Raleway"/>
                <a:cs typeface="Raleway"/>
                <a:sym typeface="Raleway"/>
              </a:rPr>
              <a:t>The system is built upon a Min-Heap, implemented using a dynamically allocated array of task_node pointers. </a:t>
            </a:r>
          </a:p>
          <a:p>
            <a:pPr algn="l">
              <a:lnSpc>
                <a:spcPts val="4220"/>
              </a:lnSpc>
            </a:pPr>
            <a:r>
              <a:rPr lang="en-US" sz="3014">
                <a:solidFill>
                  <a:srgbClr val="FFFFFF"/>
                </a:solidFill>
                <a:latin typeface="Raleway"/>
                <a:ea typeface="Raleway"/>
                <a:cs typeface="Raleway"/>
                <a:sym typeface="Raleway"/>
              </a:rPr>
              <a:t>Requirements:</a:t>
            </a:r>
          </a:p>
          <a:p>
            <a:pPr algn="l" marL="650837" indent="-325419" lvl="1">
              <a:lnSpc>
                <a:spcPts val="4220"/>
              </a:lnSpc>
              <a:buFont typeface="Arial"/>
              <a:buChar char="•"/>
            </a:pPr>
            <a:r>
              <a:rPr lang="en-US" b="true" sz="3014">
                <a:solidFill>
                  <a:srgbClr val="FFFFFF"/>
                </a:solidFill>
                <a:latin typeface="Raleway Bold"/>
                <a:ea typeface="Raleway Bold"/>
                <a:cs typeface="Raleway Bold"/>
                <a:sym typeface="Raleway Bold"/>
              </a:rPr>
              <a:t>Get Most Urgent Task:</a:t>
            </a:r>
            <a:r>
              <a:rPr lang="en-US" sz="3014">
                <a:solidFill>
                  <a:srgbClr val="FFFFFF"/>
                </a:solidFill>
                <a:latin typeface="Raleway"/>
                <a:ea typeface="Raleway"/>
                <a:cs typeface="Raleway"/>
                <a:sym typeface="Raleway"/>
              </a:rPr>
              <a:t> The root node is always the smallest.</a:t>
            </a:r>
          </a:p>
          <a:p>
            <a:pPr algn="l" marL="650837" indent="-325419" lvl="1">
              <a:lnSpc>
                <a:spcPts val="4220"/>
              </a:lnSpc>
              <a:buFont typeface="Arial"/>
              <a:buChar char="•"/>
            </a:pPr>
            <a:r>
              <a:rPr lang="en-US" b="true" sz="3014">
                <a:solidFill>
                  <a:srgbClr val="FFFFFF"/>
                </a:solidFill>
                <a:latin typeface="Raleway Bold"/>
                <a:ea typeface="Raleway Bold"/>
                <a:cs typeface="Raleway Bold"/>
                <a:sym typeface="Raleway Bold"/>
              </a:rPr>
              <a:t>Add New Task: </a:t>
            </a:r>
            <a:r>
              <a:rPr lang="en-US" sz="3014">
                <a:solidFill>
                  <a:srgbClr val="FFFFFF"/>
                </a:solidFill>
                <a:latin typeface="Raleway"/>
                <a:ea typeface="Raleway"/>
                <a:cs typeface="Raleway"/>
                <a:sym typeface="Raleway"/>
              </a:rPr>
              <a:t>Insert at the end, then heapify-up to restore the property.</a:t>
            </a:r>
          </a:p>
          <a:p>
            <a:pPr algn="l" marL="650837" indent="-325419" lvl="1">
              <a:lnSpc>
                <a:spcPts val="4220"/>
              </a:lnSpc>
              <a:buFont typeface="Arial"/>
              <a:buChar char="•"/>
            </a:pPr>
            <a:r>
              <a:rPr lang="en-US" b="true" sz="3014">
                <a:solidFill>
                  <a:srgbClr val="FFFFFF"/>
                </a:solidFill>
                <a:latin typeface="Raleway Bold"/>
                <a:ea typeface="Raleway Bold"/>
                <a:cs typeface="Raleway Bold"/>
                <a:sym typeface="Raleway Bold"/>
              </a:rPr>
              <a:t>Remove Most Urgent Task: </a:t>
            </a:r>
            <a:r>
              <a:rPr lang="en-US" sz="3014">
                <a:solidFill>
                  <a:srgbClr val="FFFFFF"/>
                </a:solidFill>
                <a:latin typeface="Raleway"/>
                <a:ea typeface="Raleway"/>
                <a:cs typeface="Raleway"/>
                <a:sym typeface="Raleway"/>
              </a:rPr>
              <a:t>Remove root, move last element to root, then heapify-down.</a:t>
            </a:r>
          </a:p>
          <a:p>
            <a:pPr algn="l" marL="650837" indent="-325419" lvl="1">
              <a:lnSpc>
                <a:spcPts val="4220"/>
              </a:lnSpc>
              <a:buFont typeface="Arial"/>
              <a:buChar char="•"/>
            </a:pPr>
            <a:r>
              <a:rPr lang="en-US" b="true" sz="3014">
                <a:solidFill>
                  <a:srgbClr val="FFFFFF"/>
                </a:solidFill>
                <a:latin typeface="Raleway Bold"/>
                <a:ea typeface="Raleway Bold"/>
                <a:cs typeface="Raleway Bold"/>
                <a:sym typeface="Raleway Bold"/>
              </a:rPr>
              <a:t>Change Priority: </a:t>
            </a:r>
            <a:r>
              <a:rPr lang="en-US" sz="3014">
                <a:solidFill>
                  <a:srgbClr val="FFFFFF"/>
                </a:solidFill>
                <a:latin typeface="Raleway"/>
                <a:ea typeface="Raleway"/>
                <a:cs typeface="Raleway"/>
                <a:sym typeface="Raleway"/>
              </a:rPr>
              <a:t>Locate task, update priority then heapify-up or heapify-down.</a:t>
            </a:r>
          </a:p>
        </p:txBody>
      </p:sp>
      <p:grpSp>
        <p:nvGrpSpPr>
          <p:cNvPr name="Group 7" id="7"/>
          <p:cNvGrpSpPr/>
          <p:nvPr/>
        </p:nvGrpSpPr>
        <p:grpSpPr>
          <a:xfrm rot="-9270769">
            <a:off x="16515369" y="7332515"/>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10753625"/>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1908336" y="1954186"/>
            <a:ext cx="9369716"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Abstract Data Type</a:t>
            </a:r>
          </a:p>
        </p:txBody>
      </p:sp>
      <p:sp>
        <p:nvSpPr>
          <p:cNvPr name="TextBox 5" id="5"/>
          <p:cNvSpPr txBox="true"/>
          <p:nvPr/>
        </p:nvSpPr>
        <p:spPr>
          <a:xfrm rot="0">
            <a:off x="1908336" y="2856213"/>
            <a:ext cx="4842255"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Definition</a:t>
            </a:r>
          </a:p>
        </p:txBody>
      </p:sp>
      <p:sp>
        <p:nvSpPr>
          <p:cNvPr name="TextBox 6" id="6"/>
          <p:cNvSpPr txBox="true"/>
          <p:nvPr/>
        </p:nvSpPr>
        <p:spPr>
          <a:xfrm rot="0">
            <a:off x="1880145" y="3945295"/>
            <a:ext cx="14527710" cy="3348064"/>
          </a:xfrm>
          <a:prstGeom prst="rect">
            <a:avLst/>
          </a:prstGeom>
        </p:spPr>
        <p:txBody>
          <a:bodyPr anchor="t" rtlCol="false" tIns="0" lIns="0" bIns="0" rIns="0">
            <a:spAutoFit/>
          </a:bodyPr>
          <a:lstStyle/>
          <a:p>
            <a:pPr algn="l" marL="687958" indent="-343979" lvl="1">
              <a:lnSpc>
                <a:spcPts val="4461"/>
              </a:lnSpc>
              <a:buFont typeface="Arial"/>
              <a:buChar char="•"/>
            </a:pPr>
            <a:r>
              <a:rPr lang="en-US" b="true" sz="3186">
                <a:solidFill>
                  <a:srgbClr val="FFFFFF"/>
                </a:solidFill>
                <a:latin typeface="Canva Sans Bold"/>
                <a:ea typeface="Canva Sans Bold"/>
                <a:cs typeface="Canva Sans Bold"/>
                <a:sym typeface="Canva Sans Bold"/>
              </a:rPr>
              <a:t>Task Node Data (task_node): </a:t>
            </a:r>
            <a:r>
              <a:rPr lang="en-US" sz="3186">
                <a:solidFill>
                  <a:srgbClr val="FFFFFF"/>
                </a:solidFill>
                <a:latin typeface="Canva Sans"/>
                <a:ea typeface="Canva Sans"/>
                <a:cs typeface="Canva Sans"/>
                <a:sym typeface="Canva Sans"/>
              </a:rPr>
              <a:t> The fundamental unit stored in the heap.</a:t>
            </a:r>
          </a:p>
          <a:p>
            <a:pPr algn="l" marL="687958" indent="-343979" lvl="1">
              <a:lnSpc>
                <a:spcPts val="4461"/>
              </a:lnSpc>
              <a:buFont typeface="Arial"/>
              <a:buChar char="•"/>
            </a:pPr>
            <a:r>
              <a:rPr lang="en-US" b="true" sz="3186">
                <a:solidFill>
                  <a:srgbClr val="FFFFFF"/>
                </a:solidFill>
                <a:latin typeface="Canva Sans Bold"/>
                <a:ea typeface="Canva Sans Bold"/>
                <a:cs typeface="Canva Sans Bold"/>
                <a:sym typeface="Canva Sans Bold"/>
              </a:rPr>
              <a:t>Scheduler Container Data (task_scheduler): </a:t>
            </a:r>
            <a:r>
              <a:rPr lang="en-US" sz="3186">
                <a:solidFill>
                  <a:srgbClr val="FFFFFF"/>
                </a:solidFill>
                <a:latin typeface="Canva Sans"/>
                <a:ea typeface="Canva Sans"/>
                <a:cs typeface="Canva Sans"/>
                <a:sym typeface="Canva Sans"/>
              </a:rPr>
              <a:t>The Min-Heap ADT implementation. </a:t>
            </a:r>
          </a:p>
          <a:p>
            <a:pPr algn="l" marL="1375916" indent="-458639" lvl="2">
              <a:lnSpc>
                <a:spcPts val="4461"/>
              </a:lnSpc>
              <a:buFont typeface="Arial"/>
              <a:buChar char="⚬"/>
            </a:pPr>
            <a:r>
              <a:rPr lang="en-US" b="true" sz="3186">
                <a:solidFill>
                  <a:srgbClr val="FFFFFF"/>
                </a:solidFill>
                <a:latin typeface="Canva Sans Bold"/>
                <a:ea typeface="Canva Sans Bold"/>
                <a:cs typeface="Canva Sans Bold"/>
                <a:sym typeface="Canva Sans Bold"/>
              </a:rPr>
              <a:t>Heap Array: </a:t>
            </a:r>
            <a:r>
              <a:rPr lang="en-US" sz="3186">
                <a:solidFill>
                  <a:srgbClr val="FFFFFF"/>
                </a:solidFill>
                <a:latin typeface="Canva Sans"/>
                <a:ea typeface="Canva Sans"/>
                <a:cs typeface="Canva Sans"/>
                <a:sym typeface="Canva Sans"/>
              </a:rPr>
              <a:t>task_node** heap</a:t>
            </a:r>
          </a:p>
          <a:p>
            <a:pPr algn="l" marL="1375916" indent="-458639" lvl="2">
              <a:lnSpc>
                <a:spcPts val="4461"/>
              </a:lnSpc>
              <a:buFont typeface="Arial"/>
              <a:buChar char="⚬"/>
            </a:pPr>
            <a:r>
              <a:rPr lang="en-US" b="true" sz="3186">
                <a:solidFill>
                  <a:srgbClr val="FFFFFF"/>
                </a:solidFill>
                <a:latin typeface="Canva Sans Bold"/>
                <a:ea typeface="Canva Sans Bold"/>
                <a:cs typeface="Canva Sans Bold"/>
                <a:sym typeface="Canva Sans Bold"/>
              </a:rPr>
              <a:t>Current Size: </a:t>
            </a:r>
            <a:r>
              <a:rPr lang="en-US" sz="3186">
                <a:solidFill>
                  <a:srgbClr val="FFFFFF"/>
                </a:solidFill>
                <a:latin typeface="Canva Sans"/>
                <a:ea typeface="Canva Sans"/>
                <a:cs typeface="Canva Sans"/>
                <a:sym typeface="Canva Sans"/>
              </a:rPr>
              <a:t>int size</a:t>
            </a:r>
          </a:p>
          <a:p>
            <a:pPr algn="l" marL="1375916" indent="-458639" lvl="2">
              <a:lnSpc>
                <a:spcPts val="4461"/>
              </a:lnSpc>
              <a:buFont typeface="Arial"/>
              <a:buChar char="⚬"/>
            </a:pPr>
            <a:r>
              <a:rPr lang="en-US" b="true" sz="3186">
                <a:solidFill>
                  <a:srgbClr val="FFFFFF"/>
                </a:solidFill>
                <a:latin typeface="Canva Sans Bold"/>
                <a:ea typeface="Canva Sans Bold"/>
                <a:cs typeface="Canva Sans Bold"/>
                <a:sym typeface="Canva Sans Bold"/>
              </a:rPr>
              <a:t>Capacity: </a:t>
            </a:r>
            <a:r>
              <a:rPr lang="en-US" sz="3186">
                <a:solidFill>
                  <a:srgbClr val="FFFFFF"/>
                </a:solidFill>
                <a:latin typeface="Canva Sans"/>
                <a:ea typeface="Canva Sans"/>
                <a:cs typeface="Canva Sans"/>
                <a:sym typeface="Canva Sans"/>
              </a:rPr>
              <a:t>int capacity</a:t>
            </a:r>
          </a:p>
        </p:txBody>
      </p:sp>
      <p:grpSp>
        <p:nvGrpSpPr>
          <p:cNvPr name="Group 7" id="7"/>
          <p:cNvGrpSpPr/>
          <p:nvPr/>
        </p:nvGrpSpPr>
        <p:grpSpPr>
          <a:xfrm rot="-5881641">
            <a:off x="9187465" y="8583991"/>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2251182" y="1670550"/>
            <a:ext cx="3576134" cy="1028211"/>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Core</a:t>
            </a:r>
          </a:p>
        </p:txBody>
      </p:sp>
      <p:sp>
        <p:nvSpPr>
          <p:cNvPr name="TextBox 5" id="5"/>
          <p:cNvSpPr txBox="true"/>
          <p:nvPr/>
        </p:nvSpPr>
        <p:spPr>
          <a:xfrm rot="0">
            <a:off x="2251182" y="2505522"/>
            <a:ext cx="572224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Operations</a:t>
            </a:r>
          </a:p>
        </p:txBody>
      </p:sp>
      <p:sp>
        <p:nvSpPr>
          <p:cNvPr name="TextBox 6" id="6"/>
          <p:cNvSpPr txBox="true"/>
          <p:nvPr/>
        </p:nvSpPr>
        <p:spPr>
          <a:xfrm rot="0">
            <a:off x="2251182" y="3480839"/>
            <a:ext cx="13824049" cy="5033645"/>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scheduler_init: </a:t>
            </a:r>
            <a:r>
              <a:rPr lang="en-US" sz="3200">
                <a:solidFill>
                  <a:srgbClr val="FFFFFF"/>
                </a:solidFill>
                <a:latin typeface="Canva Sans"/>
                <a:ea typeface="Canva Sans"/>
                <a:cs typeface="Canva Sans"/>
                <a:sym typeface="Canva Sans"/>
              </a:rPr>
              <a:t>Creates and initializes the task_scheduler structure.</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add: </a:t>
            </a:r>
            <a:r>
              <a:rPr lang="en-US" sz="3200">
                <a:solidFill>
                  <a:srgbClr val="FFFFFF"/>
                </a:solidFill>
                <a:latin typeface="Canva Sans"/>
                <a:ea typeface="Canva Sans"/>
                <a:cs typeface="Canva Sans"/>
                <a:sym typeface="Canva Sans"/>
              </a:rPr>
              <a:t>Inserts a new task into the heap.</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removeSmallest: </a:t>
            </a:r>
            <a:r>
              <a:rPr lang="en-US" sz="3200">
                <a:solidFill>
                  <a:srgbClr val="FFFFFF"/>
                </a:solidFill>
                <a:latin typeface="Canva Sans"/>
                <a:ea typeface="Canva Sans"/>
                <a:cs typeface="Canva Sans"/>
                <a:sym typeface="Canva Sans"/>
              </a:rPr>
              <a:t>Extracts and removes the task with the highest urgency (smallest priority).</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getSmallest: </a:t>
            </a:r>
            <a:r>
              <a:rPr lang="en-US" sz="3200">
                <a:solidFill>
                  <a:srgbClr val="FFFFFF"/>
                </a:solidFill>
                <a:latin typeface="Canva Sans"/>
                <a:ea typeface="Canva Sans"/>
                <a:cs typeface="Canva Sans"/>
                <a:sym typeface="Canva Sans"/>
              </a:rPr>
              <a:t>Returns the name of the most urgent task without removing it (Peek).</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changePriority: </a:t>
            </a:r>
            <a:r>
              <a:rPr lang="en-US" sz="3200">
                <a:solidFill>
                  <a:srgbClr val="FFFFFF"/>
                </a:solidFill>
                <a:latin typeface="Canva Sans"/>
                <a:ea typeface="Canva Sans"/>
                <a:cs typeface="Canva Sans"/>
                <a:sym typeface="Canva Sans"/>
              </a:rPr>
              <a:t>Updates the priority of an existing task.</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size:</a:t>
            </a:r>
            <a:r>
              <a:rPr lang="en-US" sz="3200">
                <a:solidFill>
                  <a:srgbClr val="FFFFFF"/>
                </a:solidFill>
                <a:latin typeface="Canva Sans"/>
                <a:ea typeface="Canva Sans"/>
                <a:cs typeface="Canva Sans"/>
                <a:sym typeface="Canva Sans"/>
              </a:rPr>
              <a:t> Returns the total count of tasks.</a:t>
            </a:r>
          </a:p>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scheduler_destroy: </a:t>
            </a:r>
            <a:r>
              <a:rPr lang="en-US" sz="3200">
                <a:solidFill>
                  <a:srgbClr val="FFFFFF"/>
                </a:solidFill>
                <a:latin typeface="Canva Sans"/>
                <a:ea typeface="Canva Sans"/>
                <a:cs typeface="Canva Sans"/>
                <a:sym typeface="Canva Sans"/>
              </a:rPr>
              <a:t>Frees all allocated memory</a:t>
            </a:r>
          </a:p>
        </p:txBody>
      </p:sp>
      <p:grpSp>
        <p:nvGrpSpPr>
          <p:cNvPr name="Group 7" id="7"/>
          <p:cNvGrpSpPr/>
          <p:nvPr/>
        </p:nvGrpSpPr>
        <p:grpSpPr>
          <a:xfrm rot="-9270769">
            <a:off x="16585990" y="5839646"/>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2345792" y="1494138"/>
            <a:ext cx="3576134" cy="1028211"/>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ADT</a:t>
            </a:r>
          </a:p>
        </p:txBody>
      </p:sp>
      <p:sp>
        <p:nvSpPr>
          <p:cNvPr name="TextBox 5" id="5"/>
          <p:cNvSpPr txBox="true"/>
          <p:nvPr/>
        </p:nvSpPr>
        <p:spPr>
          <a:xfrm rot="0">
            <a:off x="2251182" y="2505522"/>
            <a:ext cx="572224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Algorithms</a:t>
            </a:r>
          </a:p>
        </p:txBody>
      </p:sp>
      <p:sp>
        <p:nvSpPr>
          <p:cNvPr name="TextBox 6" id="6"/>
          <p:cNvSpPr txBox="true"/>
          <p:nvPr/>
        </p:nvSpPr>
        <p:spPr>
          <a:xfrm rot="0">
            <a:off x="2400471" y="3480839"/>
            <a:ext cx="12623915" cy="5595620"/>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Algorithm for add:</a:t>
            </a:r>
            <a:r>
              <a:rPr lang="en-US" sz="3200">
                <a:solidFill>
                  <a:srgbClr val="FFFFFF"/>
                </a:solidFill>
                <a:latin typeface="Canva Sans"/>
                <a:ea typeface="Canva Sans"/>
                <a:cs typeface="Canva Sans"/>
                <a:sym typeface="Canva Sans"/>
              </a:rPr>
              <a:t> </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Check Capacity: </a:t>
            </a:r>
            <a:r>
              <a:rPr lang="en-US" sz="3200">
                <a:solidFill>
                  <a:srgbClr val="FFFFFF"/>
                </a:solidFill>
                <a:latin typeface="Canva Sans"/>
                <a:ea typeface="Canva Sans"/>
                <a:cs typeface="Canva Sans"/>
                <a:sym typeface="Canva Sans"/>
              </a:rPr>
              <a:t> If size ==  capacity, double the array capacity using realloc.</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Insert: </a:t>
            </a:r>
            <a:r>
              <a:rPr lang="en-US" sz="3200">
                <a:solidFill>
                  <a:srgbClr val="FFFFFF"/>
                </a:solidFill>
                <a:latin typeface="Canva Sans"/>
                <a:ea typeface="Canva Sans"/>
                <a:cs typeface="Canva Sans"/>
                <a:sym typeface="Canva Sans"/>
              </a:rPr>
              <a:t>Place the new task at the end of the array (heap[size]).</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Restore Property (Heapify-Up): </a:t>
            </a:r>
            <a:r>
              <a:rPr lang="en-US" sz="3200">
                <a:solidFill>
                  <a:srgbClr val="FFFFFF"/>
                </a:solidFill>
                <a:latin typeface="Canva Sans"/>
                <a:ea typeface="Canva Sans"/>
                <a:cs typeface="Canva Sans"/>
                <a:sym typeface="Canva Sans"/>
              </a:rPr>
              <a:t>Compare the new task with its parent, and swap the task with its parent accordingly. Repeat this process until the root is reached or the Min-Heap property is satisfied.</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Associated Function: </a:t>
            </a:r>
            <a:r>
              <a:rPr lang="en-US" sz="3200">
                <a:solidFill>
                  <a:srgbClr val="FFFFFF"/>
                </a:solidFill>
                <a:latin typeface="Canva Sans"/>
                <a:ea typeface="Canva Sans"/>
                <a:cs typeface="Canva Sans"/>
                <a:sym typeface="Canva Sans"/>
              </a:rPr>
              <a:t>static void heapify_up()</a:t>
            </a:r>
          </a:p>
        </p:txBody>
      </p:sp>
      <p:grpSp>
        <p:nvGrpSpPr>
          <p:cNvPr name="Group 7" id="7"/>
          <p:cNvGrpSpPr/>
          <p:nvPr/>
        </p:nvGrpSpPr>
        <p:grpSpPr>
          <a:xfrm rot="4729187">
            <a:off x="-2090587" y="-2024505"/>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2345792" y="1494138"/>
            <a:ext cx="3576134" cy="1028211"/>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ADT</a:t>
            </a:r>
          </a:p>
        </p:txBody>
      </p:sp>
      <p:sp>
        <p:nvSpPr>
          <p:cNvPr name="TextBox 5" id="5"/>
          <p:cNvSpPr txBox="true"/>
          <p:nvPr/>
        </p:nvSpPr>
        <p:spPr>
          <a:xfrm rot="0">
            <a:off x="2251182" y="2505522"/>
            <a:ext cx="572224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Algorithms</a:t>
            </a:r>
          </a:p>
        </p:txBody>
      </p:sp>
      <p:sp>
        <p:nvSpPr>
          <p:cNvPr name="TextBox 6" id="6"/>
          <p:cNvSpPr txBox="true"/>
          <p:nvPr/>
        </p:nvSpPr>
        <p:spPr>
          <a:xfrm rot="0">
            <a:off x="2390946" y="3480839"/>
            <a:ext cx="13711786" cy="6157595"/>
          </a:xfrm>
          <a:prstGeom prst="rect">
            <a:avLst/>
          </a:prstGeom>
        </p:spPr>
        <p:txBody>
          <a:bodyPr anchor="t" rtlCol="false" tIns="0" lIns="0" bIns="0" rIns="0">
            <a:spAutoFit/>
          </a:bodyPr>
          <a:lstStyle/>
          <a:p>
            <a:pPr algn="l" marL="690881" indent="-345440" lvl="1">
              <a:lnSpc>
                <a:spcPts val="4480"/>
              </a:lnSpc>
              <a:buFont typeface="Arial"/>
              <a:buChar char="•"/>
            </a:pPr>
            <a:r>
              <a:rPr lang="en-US" b="true" sz="3200">
                <a:solidFill>
                  <a:srgbClr val="FFFFFF"/>
                </a:solidFill>
                <a:latin typeface="Canva Sans Bold"/>
                <a:ea typeface="Canva Sans Bold"/>
                <a:cs typeface="Canva Sans Bold"/>
                <a:sym typeface="Canva Sans Bold"/>
              </a:rPr>
              <a:t>Algorithm for removeSmallest:</a:t>
            </a:r>
            <a:r>
              <a:rPr lang="en-US" sz="3200">
                <a:solidFill>
                  <a:srgbClr val="FFFFFF"/>
                </a:solidFill>
                <a:latin typeface="Canva Sans"/>
                <a:ea typeface="Canva Sans"/>
                <a:cs typeface="Canva Sans"/>
                <a:sym typeface="Canva Sans"/>
              </a:rPr>
              <a:t> </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Store and Free: </a:t>
            </a:r>
            <a:r>
              <a:rPr lang="en-US" sz="3200">
                <a:solidFill>
                  <a:srgbClr val="FFFFFF"/>
                </a:solidFill>
                <a:latin typeface="Canva Sans"/>
                <a:ea typeface="Canva Sans"/>
                <a:cs typeface="Canva Sans"/>
                <a:sym typeface="Canva Sans"/>
              </a:rPr>
              <a:t>Save the data of the root task (heap[0]).</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Replace Root: </a:t>
            </a:r>
            <a:r>
              <a:rPr lang="en-US" sz="3200">
                <a:solidFill>
                  <a:srgbClr val="FFFFFF"/>
                </a:solidFill>
                <a:latin typeface="Canva Sans"/>
                <a:ea typeface="Canva Sans"/>
                <a:cs typeface="Canva Sans"/>
                <a:sym typeface="Canva Sans"/>
              </a:rPr>
              <a:t>Move the last element of the heap (heap[size-1]) to the root position (heap[0]), decrement size.</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Restore Property (Heapify-Down): </a:t>
            </a:r>
            <a:r>
              <a:rPr lang="en-US" sz="3200">
                <a:solidFill>
                  <a:srgbClr val="FFFFFF"/>
                </a:solidFill>
                <a:latin typeface="Canva Sans"/>
                <a:ea typeface="Canva Sans"/>
                <a:cs typeface="Canva Sans"/>
                <a:sym typeface="Canva Sans"/>
              </a:rPr>
              <a:t>Starting at the root, compare the current node with its children. Find the smallest child. If current node’s priority is higher than the smallest child’s priority, swap the current node ewith its child node. Repeat this process down the tree until current node is smaller than both children or becomes a leaf.</a:t>
            </a:r>
          </a:p>
          <a:p>
            <a:pPr algn="l" marL="1381761" indent="-460587" lvl="2">
              <a:lnSpc>
                <a:spcPts val="4480"/>
              </a:lnSpc>
              <a:buFont typeface="Arial"/>
              <a:buChar char="⚬"/>
            </a:pPr>
            <a:r>
              <a:rPr lang="en-US" b="true" sz="3200">
                <a:solidFill>
                  <a:srgbClr val="FFFFFF"/>
                </a:solidFill>
                <a:latin typeface="Canva Sans Bold"/>
                <a:ea typeface="Canva Sans Bold"/>
                <a:cs typeface="Canva Sans Bold"/>
                <a:sym typeface="Canva Sans Bold"/>
              </a:rPr>
              <a:t>Associated Function: </a:t>
            </a:r>
            <a:r>
              <a:rPr lang="en-US" sz="3200">
                <a:solidFill>
                  <a:srgbClr val="FFFFFF"/>
                </a:solidFill>
                <a:latin typeface="Canva Sans"/>
                <a:ea typeface="Canva Sans"/>
                <a:cs typeface="Canva Sans"/>
                <a:sym typeface="Canva Sans"/>
              </a:rPr>
              <a:t>static void heapify_down().</a:t>
            </a:r>
          </a:p>
        </p:txBody>
      </p:sp>
      <p:grpSp>
        <p:nvGrpSpPr>
          <p:cNvPr name="Group 7" id="7"/>
          <p:cNvGrpSpPr/>
          <p:nvPr/>
        </p:nvGrpSpPr>
        <p:grpSpPr>
          <a:xfrm rot="-9270769">
            <a:off x="16515369" y="7332515"/>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649733" y="-972449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Freeform 3" id="3"/>
          <p:cNvSpPr/>
          <p:nvPr/>
        </p:nvSpPr>
        <p:spPr>
          <a:xfrm flipH="false" flipV="false" rot="0">
            <a:off x="-12769799" y="3604817"/>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2"/>
            <a:stretch>
              <a:fillRect l="0" t="0" r="0" b="0"/>
            </a:stretch>
          </a:blipFill>
        </p:spPr>
      </p:sp>
      <p:sp>
        <p:nvSpPr>
          <p:cNvPr name="TextBox 4" id="4"/>
          <p:cNvSpPr txBox="true"/>
          <p:nvPr/>
        </p:nvSpPr>
        <p:spPr>
          <a:xfrm rot="0">
            <a:off x="2345792" y="1494138"/>
            <a:ext cx="3576134" cy="1028211"/>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ADT</a:t>
            </a:r>
          </a:p>
        </p:txBody>
      </p:sp>
      <p:sp>
        <p:nvSpPr>
          <p:cNvPr name="TextBox 5" id="5"/>
          <p:cNvSpPr txBox="true"/>
          <p:nvPr/>
        </p:nvSpPr>
        <p:spPr>
          <a:xfrm rot="0">
            <a:off x="2251182" y="2505522"/>
            <a:ext cx="572224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C6269E"/>
                </a:solidFill>
                <a:latin typeface="Raleway Bold"/>
                <a:ea typeface="Raleway Bold"/>
                <a:cs typeface="Raleway Bold"/>
                <a:sym typeface="Raleway Bold"/>
              </a:rPr>
              <a:t>Algorithms</a:t>
            </a:r>
          </a:p>
        </p:txBody>
      </p:sp>
      <p:sp>
        <p:nvSpPr>
          <p:cNvPr name="TextBox 6" id="6"/>
          <p:cNvSpPr txBox="true"/>
          <p:nvPr/>
        </p:nvSpPr>
        <p:spPr>
          <a:xfrm rot="0">
            <a:off x="2251182" y="3471314"/>
            <a:ext cx="13711786" cy="418084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FFFFFF"/>
                </a:solidFill>
                <a:latin typeface="Canva Sans Bold"/>
                <a:ea typeface="Canva Sans Bold"/>
                <a:cs typeface="Canva Sans Bold"/>
                <a:sym typeface="Canva Sans Bold"/>
              </a:rPr>
              <a:t>Algorithm for changePriority:</a:t>
            </a:r>
            <a:r>
              <a:rPr lang="en-US" sz="3399">
                <a:solidFill>
                  <a:srgbClr val="FFFFFF"/>
                </a:solidFill>
                <a:latin typeface="Canva Sans"/>
                <a:ea typeface="Canva Sans"/>
                <a:cs typeface="Canva Sans"/>
                <a:sym typeface="Canva Sans"/>
              </a:rPr>
              <a:t> </a:t>
            </a:r>
          </a:p>
          <a:p>
            <a:pPr algn="l" marL="1468119" indent="-489373" lvl="2">
              <a:lnSpc>
                <a:spcPts val="4759"/>
              </a:lnSpc>
              <a:buFont typeface="Arial"/>
              <a:buChar char="⚬"/>
            </a:pPr>
            <a:r>
              <a:rPr lang="en-US" b="true" sz="3399">
                <a:solidFill>
                  <a:srgbClr val="FFFFFF"/>
                </a:solidFill>
                <a:latin typeface="Canva Sans Bold"/>
                <a:ea typeface="Canva Sans Bold"/>
                <a:cs typeface="Canva Sans Bold"/>
                <a:sym typeface="Canva Sans Bold"/>
              </a:rPr>
              <a:t>Locate Task: </a:t>
            </a:r>
            <a:r>
              <a:rPr lang="en-US" sz="3399">
                <a:solidFill>
                  <a:srgbClr val="FFFFFF"/>
                </a:solidFill>
                <a:latin typeface="Canva Sans"/>
                <a:ea typeface="Canva Sans"/>
                <a:cs typeface="Canva Sans"/>
                <a:sym typeface="Canva Sans"/>
              </a:rPr>
              <a:t>Search the array linearly for the task’s name.</a:t>
            </a:r>
          </a:p>
          <a:p>
            <a:pPr algn="l" marL="1468119" indent="-489373" lvl="2">
              <a:lnSpc>
                <a:spcPts val="4759"/>
              </a:lnSpc>
              <a:buFont typeface="Arial"/>
              <a:buChar char="⚬"/>
            </a:pPr>
            <a:r>
              <a:rPr lang="en-US" b="true" sz="3399">
                <a:solidFill>
                  <a:srgbClr val="FFFFFF"/>
                </a:solidFill>
                <a:latin typeface="Canva Sans Bold"/>
                <a:ea typeface="Canva Sans Bold"/>
                <a:cs typeface="Canva Sans Bold"/>
                <a:sym typeface="Canva Sans Bold"/>
              </a:rPr>
              <a:t>Update: </a:t>
            </a:r>
            <a:r>
              <a:rPr lang="en-US" sz="3399">
                <a:solidFill>
                  <a:srgbClr val="FFFFFF"/>
                </a:solidFill>
                <a:latin typeface="Canva Sans"/>
                <a:ea typeface="Canva Sans"/>
                <a:cs typeface="Canva Sans"/>
                <a:sym typeface="Canva Sans"/>
              </a:rPr>
              <a:t>Change the task’s priority value.</a:t>
            </a:r>
          </a:p>
          <a:p>
            <a:pPr algn="l" marL="1468119" indent="-489373" lvl="2">
              <a:lnSpc>
                <a:spcPts val="4759"/>
              </a:lnSpc>
              <a:buFont typeface="Arial"/>
              <a:buChar char="⚬"/>
            </a:pPr>
            <a:r>
              <a:rPr lang="en-US" b="true" sz="3399">
                <a:solidFill>
                  <a:srgbClr val="FFFFFF"/>
                </a:solidFill>
                <a:latin typeface="Canva Sans Bold"/>
                <a:ea typeface="Canva Sans Bold"/>
                <a:cs typeface="Canva Sans Bold"/>
                <a:sym typeface="Canva Sans Bold"/>
              </a:rPr>
              <a:t>Adjust Position:</a:t>
            </a:r>
          </a:p>
          <a:p>
            <a:pPr algn="l" marL="2202178" indent="-550545" lvl="3">
              <a:lnSpc>
                <a:spcPts val="4759"/>
              </a:lnSpc>
              <a:buFont typeface="Arial"/>
              <a:buChar char="￭"/>
            </a:pPr>
            <a:r>
              <a:rPr lang="en-US" b="true" sz="3399">
                <a:solidFill>
                  <a:srgbClr val="FFFFFF"/>
                </a:solidFill>
                <a:latin typeface="Canva Sans Bold"/>
                <a:ea typeface="Canva Sans Bold"/>
                <a:cs typeface="Canva Sans Bold"/>
                <a:sym typeface="Canva Sans Bold"/>
              </a:rPr>
              <a:t>If new_priority &lt; old_priority: </a:t>
            </a:r>
            <a:r>
              <a:rPr lang="en-US" sz="3399">
                <a:solidFill>
                  <a:srgbClr val="FFFFFF"/>
                </a:solidFill>
                <a:latin typeface="Canva Sans"/>
                <a:ea typeface="Canva Sans"/>
                <a:cs typeface="Canva Sans"/>
                <a:sym typeface="Canva Sans"/>
              </a:rPr>
              <a:t>Call heapify_up().</a:t>
            </a:r>
          </a:p>
          <a:p>
            <a:pPr algn="l" marL="2202178" indent="-550545" lvl="3">
              <a:lnSpc>
                <a:spcPts val="4759"/>
              </a:lnSpc>
              <a:buFont typeface="Arial"/>
              <a:buChar char="￭"/>
            </a:pPr>
            <a:r>
              <a:rPr lang="en-US" b="true" sz="3399">
                <a:solidFill>
                  <a:srgbClr val="FFFFFF"/>
                </a:solidFill>
                <a:latin typeface="Canva Sans Bold"/>
                <a:ea typeface="Canva Sans Bold"/>
                <a:cs typeface="Canva Sans Bold"/>
                <a:sym typeface="Canva Sans Bold"/>
              </a:rPr>
              <a:t>If new_priority &gt; old_priority: </a:t>
            </a:r>
            <a:r>
              <a:rPr lang="en-US" sz="3399">
                <a:solidFill>
                  <a:srgbClr val="FFFFFF"/>
                </a:solidFill>
                <a:latin typeface="Canva Sans"/>
                <a:ea typeface="Canva Sans"/>
                <a:cs typeface="Canva Sans"/>
                <a:sym typeface="Canva Sans"/>
              </a:rPr>
              <a:t>Call heapify_down().</a:t>
            </a:r>
          </a:p>
          <a:p>
            <a:pPr algn="l">
              <a:lnSpc>
                <a:spcPts val="4759"/>
              </a:lnSpc>
            </a:pPr>
          </a:p>
        </p:txBody>
      </p:sp>
      <p:grpSp>
        <p:nvGrpSpPr>
          <p:cNvPr name="Group 7" id="7"/>
          <p:cNvGrpSpPr/>
          <p:nvPr/>
        </p:nvGrpSpPr>
        <p:grpSpPr>
          <a:xfrm rot="3478243">
            <a:off x="-1949346" y="-2002319"/>
            <a:ext cx="4181174" cy="41811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F7E0E1">
                      <a:alpha val="0"/>
                    </a:srgbClr>
                  </a:gs>
                  <a:gs pos="100000">
                    <a:srgbClr val="C6269E">
                      <a:alpha val="100000"/>
                    </a:srgbClr>
                  </a:gs>
                </a:gsLst>
                <a:lin ang="0"/>
              </a:gra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DAG4XOoZkIo</dc:identifier>
  <dcterms:modified xsi:type="dcterms:W3CDTF">2011-08-01T06:04:30Z</dcterms:modified>
  <cp:revision>1</cp:revision>
  <dc:title>Purple Black Modern Marketing Plan Presentation</dc:title>
</cp:coreProperties>
</file>

<file path=docProps/thumbnail.jpeg>
</file>